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1" r:id="rId3"/>
    <p:sldId id="281" r:id="rId4"/>
    <p:sldId id="288" r:id="rId5"/>
    <p:sldId id="284" r:id="rId6"/>
    <p:sldId id="291" r:id="rId7"/>
    <p:sldId id="289" r:id="rId8"/>
    <p:sldId id="292" r:id="rId9"/>
    <p:sldId id="293" r:id="rId10"/>
    <p:sldId id="294" r:id="rId11"/>
    <p:sldId id="262" r:id="rId12"/>
    <p:sldId id="295" r:id="rId13"/>
    <p:sldId id="296" r:id="rId14"/>
    <p:sldId id="297" r:id="rId15"/>
    <p:sldId id="299" r:id="rId16"/>
    <p:sldId id="298" r:id="rId17"/>
    <p:sldId id="286" r:id="rId18"/>
    <p:sldId id="275" r:id="rId19"/>
    <p:sldId id="300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1"/>
            <p14:sldId id="288"/>
            <p14:sldId id="284"/>
            <p14:sldId id="291"/>
            <p14:sldId id="289"/>
            <p14:sldId id="292"/>
            <p14:sldId id="293"/>
            <p14:sldId id="294"/>
            <p14:sldId id="262"/>
            <p14:sldId id="295"/>
            <p14:sldId id="296"/>
            <p14:sldId id="297"/>
            <p14:sldId id="299"/>
            <p14:sldId id="298"/>
          </p14:sldIdLst>
        </p14:section>
        <p14:section name="Topic 1" id="{6D9936A3-3945-4757-BC8B-B5C252D8E036}">
          <p14:sldIdLst>
            <p14:sldId id="286"/>
          </p14:sldIdLst>
        </p14:section>
        <p14:section name="Sample Slides for Visuals" id="{BAB3A466-96C9-4230-9978-795378D75699}">
          <p14:sldIdLst>
            <p14:sldId id="275"/>
            <p14:sldId id="300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 varScale="1">
        <p:scale>
          <a:sx n="57" d="100"/>
          <a:sy n="57" d="100"/>
        </p:scale>
        <p:origin x="-164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06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1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template can be used as a starter file for presenting training materials in a group setting.</a:t>
            </a:r>
          </a:p>
          <a:p>
            <a:endParaRPr lang="en-US" dirty="0" smtClean="0"/>
          </a:p>
          <a:p>
            <a:pPr lvl="0"/>
            <a:r>
              <a:rPr lang="en-US" sz="1200" b="1" dirty="0" smtClean="0"/>
              <a:t>Sections</a:t>
            </a:r>
            <a:endParaRPr lang="en-US" sz="1200" b="0" dirty="0" smtClean="0"/>
          </a:p>
          <a:p>
            <a:pPr lvl="0"/>
            <a:r>
              <a:rPr lang="en-US" sz="1200" b="0" dirty="0" smtClean="0"/>
              <a:t>Right-click on a slide to add sections.</a:t>
            </a:r>
            <a:r>
              <a:rPr lang="en-US" sz="1200" b="0" baseline="0" dirty="0" smtClean="0"/>
              <a:t> Sections can help to organize your slides or facilitate collaboration between multiple authors.</a:t>
            </a:r>
            <a:endParaRPr lang="en-US" sz="1200" b="0" dirty="0" smtClean="0"/>
          </a:p>
          <a:p>
            <a:pPr lvl="0"/>
            <a:endParaRPr lang="en-US" sz="1200" b="1" dirty="0" smtClean="0"/>
          </a:p>
          <a:p>
            <a:pPr lvl="0"/>
            <a:r>
              <a:rPr lang="en-US" sz="1200" b="1" dirty="0" smtClean="0"/>
              <a:t>Notes</a:t>
            </a:r>
          </a:p>
          <a:p>
            <a:pPr lvl="0"/>
            <a:r>
              <a:rPr lang="en-US" sz="1200" dirty="0" smtClean="0"/>
              <a:t>Use the Notes section for delivery notes or to provide additional details for the audience.</a:t>
            </a:r>
            <a:r>
              <a:rPr lang="en-US" sz="1200" baseline="0" dirty="0" smtClean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 smtClean="0"/>
              <a:t>Keep in mind the font size (important for accessibility, visibility, videotaping, and online production)</a:t>
            </a:r>
          </a:p>
          <a:p>
            <a:pPr lvl="0"/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Coordinated colors </a:t>
            </a:r>
          </a:p>
          <a:p>
            <a:pPr lvl="0">
              <a:buFontTx/>
              <a:buNone/>
            </a:pPr>
            <a:r>
              <a:rPr lang="en-US" sz="1200" dirty="0" smtClean="0"/>
              <a:t>Pay particular attention to the graphs, charts, and text boxes.</a:t>
            </a:r>
            <a:r>
              <a:rPr lang="en-US" sz="1200" baseline="0" dirty="0" smtClean="0"/>
              <a:t> </a:t>
            </a:r>
            <a:endParaRPr lang="en-US" sz="1200" dirty="0" smtClean="0"/>
          </a:p>
          <a:p>
            <a:pPr lvl="0"/>
            <a:r>
              <a:rPr lang="en-US" sz="1200" dirty="0" smtClean="0"/>
              <a:t>Consider that attendees will print in black and white or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 Run a test print to make sure your colors work when printed in pure black and white and </a:t>
            </a:r>
            <a:r>
              <a:rPr lang="en-US" sz="1200" dirty="0" err="1" smtClean="0"/>
              <a:t>grayscale</a:t>
            </a:r>
            <a:r>
              <a:rPr lang="en-US" sz="1200" dirty="0" smtClean="0"/>
              <a:t>.</a:t>
            </a:r>
          </a:p>
          <a:p>
            <a:pPr lvl="0">
              <a:buFontTx/>
              <a:buNone/>
            </a:pPr>
            <a:endParaRPr lang="en-US" sz="1200" dirty="0" smtClean="0"/>
          </a:p>
          <a:p>
            <a:pPr lvl="0">
              <a:buFontTx/>
              <a:buNone/>
            </a:pPr>
            <a:r>
              <a:rPr lang="en-US" sz="1200" b="1" dirty="0" smtClean="0"/>
              <a:t>Graphics, tables, and graphs</a:t>
            </a:r>
          </a:p>
          <a:p>
            <a:pPr lvl="0"/>
            <a:r>
              <a:rPr lang="en-US" sz="1200" dirty="0" smtClean="0"/>
              <a:t>Keep it simple: If possible, use consistent, non-distracting styles and colors.</a:t>
            </a:r>
          </a:p>
          <a:p>
            <a:pPr lvl="0"/>
            <a:r>
              <a:rPr lang="en-US" sz="1200" dirty="0" smtClean="0"/>
              <a:t>Label all graphs and tables.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 a section header for each of the topics, so there is a clear transition to the audience.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Summarize presentation content by restating the important points from the lessons.</a:t>
            </a:r>
          </a:p>
          <a:p>
            <a:r>
              <a:rPr lang="en-US" dirty="0" smtClean="0"/>
              <a:t>What do you want the audience to remember when they leave your presentation?</a:t>
            </a:r>
          </a:p>
          <a:p>
            <a:endParaRPr lang="en-US" dirty="0" smtClean="0"/>
          </a:p>
          <a:p>
            <a:r>
              <a:rPr lang="en-US" dirty="0" smtClean="0"/>
              <a:t>Save your presentation to a video for easy distribution (To create a video, click the File tab, and then click Share.  Under File Types, click Create a Video.)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096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096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DE57-F8FE-4B43-B511-2E9F76624F74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449263"/>
            <a:ext cx="4541837" cy="3408362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9472"/>
            <a:ext cx="6261652" cy="459386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slides using transitions.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Give a brief overview of the presentation.</a:t>
            </a:r>
            <a:r>
              <a:rPr lang="en-US" baseline="0" dirty="0" smtClean="0"/>
              <a:t> D</a:t>
            </a:r>
            <a:r>
              <a:rPr lang="en-US" dirty="0" smtClean="0"/>
              <a:t>escribe the major focus of the presentation and why it is important.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Introduce each of the major topics.</a:t>
            </a:r>
          </a:p>
          <a:p>
            <a:r>
              <a:rPr lang="en-US" dirty="0" smtClean="0"/>
              <a:t>To provide a road map for the audience, you</a:t>
            </a:r>
            <a:r>
              <a:rPr lang="en-US" baseline="0" dirty="0" smtClean="0"/>
              <a:t> can </a:t>
            </a:r>
            <a:r>
              <a:rPr lang="en-US" dirty="0" smtClean="0"/>
              <a:t>repeat this Overview slide throughout the presentation, highlighting the particular topic you will discuss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267744" y="1124744"/>
            <a:ext cx="6180224" cy="1470025"/>
          </a:xfrm>
        </p:spPr>
        <p:txBody>
          <a:bodyPr>
            <a:normAutofit fontScale="90000"/>
          </a:bodyPr>
          <a:lstStyle/>
          <a:p>
            <a:r>
              <a:rPr lang="en-ZA" dirty="0"/>
              <a:t>Managing </a:t>
            </a:r>
            <a:r>
              <a:rPr lang="en-ZA" dirty="0"/>
              <a:t>C</a:t>
            </a:r>
            <a:r>
              <a:rPr lang="en-ZA" dirty="0" smtClean="0"/>
              <a:t>hange</a:t>
            </a:r>
            <a:r>
              <a:rPr lang="en-ZA" dirty="0"/>
              <a:t/>
            </a:r>
            <a:br>
              <a:rPr lang="en-ZA" dirty="0"/>
            </a:br>
            <a:r>
              <a:rPr lang="en-ZA" dirty="0"/>
              <a:t>– UNHCR leadership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635896" y="3501008"/>
            <a:ext cx="4772528" cy="990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+mn-lt"/>
              </a:rPr>
              <a:t>Doug </a:t>
            </a:r>
            <a:r>
              <a:rPr lang="en-US" sz="2400" dirty="0" err="1" smtClean="0">
                <a:latin typeface="+mn-lt"/>
              </a:rPr>
              <a:t>Reeler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Community development Resource Association, Cape Town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Frameworks of change…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593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Three types of change (conditions)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628799"/>
            <a:ext cx="8077200" cy="426497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 smtClean="0"/>
              <a:t>Projectable change</a:t>
            </a:r>
          </a:p>
          <a:p>
            <a:r>
              <a:rPr lang="en-ZA" dirty="0" smtClean="0"/>
              <a:t>where </a:t>
            </a:r>
            <a:r>
              <a:rPr lang="en-ZA" dirty="0"/>
              <a:t>the conditions are </a:t>
            </a:r>
            <a:r>
              <a:rPr lang="en-ZA" dirty="0" smtClean="0"/>
              <a:t>sufficiently healthy, predictable and </a:t>
            </a:r>
            <a:r>
              <a:rPr lang="en-ZA" dirty="0"/>
              <a:t>fertile for working with strong visions and </a:t>
            </a:r>
            <a:r>
              <a:rPr lang="en-ZA" dirty="0" smtClean="0"/>
              <a:t>plans</a:t>
            </a:r>
          </a:p>
          <a:p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Emergent Change</a:t>
            </a:r>
          </a:p>
          <a:p>
            <a:r>
              <a:rPr lang="en-ZA" dirty="0" smtClean="0"/>
              <a:t>How people learn their </a:t>
            </a:r>
            <a:r>
              <a:rPr lang="en-ZA" dirty="0"/>
              <a:t>way into the future </a:t>
            </a:r>
            <a:r>
              <a:rPr lang="en-ZA" dirty="0" smtClean="0"/>
              <a:t>– where things are unpredictable or uncertain and the best process is to learn your way there (Kolb’s learning cycle)</a:t>
            </a:r>
            <a:endParaRPr lang="en-ZA" dirty="0"/>
          </a:p>
          <a:p>
            <a:endParaRPr lang="en-Z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320479" cy="41764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Emergent Change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9592" y="1556792"/>
            <a:ext cx="3243156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lphaLcParenR"/>
            </a:pPr>
            <a:r>
              <a:rPr lang="en-ZA" sz="2800" dirty="0" smtClean="0"/>
              <a:t>Learning by doing</a:t>
            </a:r>
          </a:p>
          <a:p>
            <a:pPr marL="742950" indent="-742950">
              <a:buAutoNum type="alphaLcParenR"/>
            </a:pPr>
            <a:r>
              <a:rPr lang="en-ZA" sz="2800" dirty="0" smtClean="0"/>
              <a:t>Trial and error</a:t>
            </a:r>
          </a:p>
          <a:p>
            <a:pPr marL="742950" indent="-742950">
              <a:buAutoNum type="alphaLcParenR"/>
            </a:pPr>
            <a:r>
              <a:rPr lang="en-ZA" sz="2800" dirty="0" smtClean="0"/>
              <a:t>Simple learning cycle </a:t>
            </a:r>
          </a:p>
          <a:p>
            <a:pPr marL="742950" indent="-742950">
              <a:buAutoNum type="alphaLcParenR"/>
            </a:pPr>
            <a:r>
              <a:rPr lang="en-ZA" sz="2800" dirty="0" smtClean="0"/>
              <a:t>Deep learning cycle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731277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Three types of change (conditions)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628799"/>
            <a:ext cx="8077200" cy="42649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dirty="0" smtClean="0"/>
              <a:t>Transformative change</a:t>
            </a:r>
          </a:p>
          <a:p>
            <a:r>
              <a:rPr lang="en-ZA" dirty="0"/>
              <a:t>where </a:t>
            </a:r>
            <a:r>
              <a:rPr lang="en-ZA" dirty="0" smtClean="0"/>
              <a:t>there is hot crisis </a:t>
            </a:r>
            <a:r>
              <a:rPr lang="en-ZA" dirty="0"/>
              <a:t>or </a:t>
            </a:r>
            <a:r>
              <a:rPr lang="en-ZA" dirty="0" smtClean="0"/>
              <a:t>cold </a:t>
            </a:r>
            <a:r>
              <a:rPr lang="en-ZA" dirty="0" err="1" smtClean="0"/>
              <a:t>stuckness</a:t>
            </a:r>
            <a:r>
              <a:rPr lang="en-ZA" dirty="0" smtClean="0"/>
              <a:t> </a:t>
            </a:r>
          </a:p>
          <a:p>
            <a:r>
              <a:rPr lang="en-ZA" dirty="0" smtClean="0"/>
              <a:t>To get beyond these requires </a:t>
            </a:r>
            <a:r>
              <a:rPr lang="en-ZA" dirty="0"/>
              <a:t>unlearning and dealing with resistance to change – especially </a:t>
            </a:r>
            <a:r>
              <a:rPr lang="en-ZA" dirty="0" smtClean="0"/>
              <a:t>working </a:t>
            </a:r>
            <a:r>
              <a:rPr lang="en-ZA" dirty="0"/>
              <a:t>with fear, (self-) doubt and </a:t>
            </a:r>
            <a:r>
              <a:rPr lang="en-ZA" dirty="0" smtClean="0"/>
              <a:t>(self-) hatred or resentment</a:t>
            </a:r>
            <a:r>
              <a:rPr lang="en-ZA" dirty="0"/>
              <a:t>. </a:t>
            </a: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5846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Transformative change</a:t>
            </a:r>
            <a:endParaRPr lang="en-US" dirty="0"/>
          </a:p>
        </p:txBody>
      </p:sp>
      <p:sp>
        <p:nvSpPr>
          <p:cNvPr id="4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1628799"/>
            <a:ext cx="8077200" cy="42649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dirty="0"/>
          </a:p>
          <a:p>
            <a:endParaRPr lang="en-ZA" dirty="0"/>
          </a:p>
        </p:txBody>
      </p:sp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92" y="1340768"/>
            <a:ext cx="5544616" cy="49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18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Nudge Theory – James </a:t>
            </a:r>
            <a:r>
              <a:rPr lang="en-US" dirty="0" err="1" smtClean="0"/>
              <a:t>Wilk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9592" y="1556792"/>
            <a:ext cx="763284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dirty="0" smtClean="0"/>
              <a:t>Cause and Effect</a:t>
            </a:r>
          </a:p>
          <a:p>
            <a:pPr algn="ctr"/>
            <a:endParaRPr lang="en-ZA" dirty="0"/>
          </a:p>
          <a:p>
            <a:pPr algn="ctr"/>
            <a:r>
              <a:rPr lang="en-ZA" dirty="0" err="1" smtClean="0"/>
              <a:t>Vs</a:t>
            </a:r>
            <a:endParaRPr lang="en-ZA" dirty="0" smtClean="0"/>
          </a:p>
          <a:p>
            <a:pPr algn="ctr"/>
            <a:endParaRPr lang="en-ZA" dirty="0"/>
          </a:p>
          <a:p>
            <a:pPr algn="ctr"/>
            <a:r>
              <a:rPr lang="en-ZA" dirty="0" smtClean="0"/>
              <a:t>Flux and Constraint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66791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Five change strategies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9592" y="1556792"/>
            <a:ext cx="763284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lphaLcParenR"/>
            </a:pPr>
            <a:r>
              <a:rPr lang="en-ZA" dirty="0" smtClean="0"/>
              <a:t>Top-down</a:t>
            </a:r>
          </a:p>
          <a:p>
            <a:pPr marL="742950" indent="-742950">
              <a:buAutoNum type="alphaLcParenR"/>
            </a:pPr>
            <a:r>
              <a:rPr lang="en-ZA" dirty="0" smtClean="0"/>
              <a:t>Bottom-up</a:t>
            </a:r>
          </a:p>
          <a:p>
            <a:pPr marL="742950" indent="-742950">
              <a:buAutoNum type="alphaLcParenR"/>
            </a:pPr>
            <a:r>
              <a:rPr lang="en-ZA" dirty="0" smtClean="0"/>
              <a:t>Sideways </a:t>
            </a:r>
          </a:p>
          <a:p>
            <a:pPr marL="742950" indent="-742950">
              <a:buAutoNum type="alphaLcParenR"/>
            </a:pPr>
            <a:r>
              <a:rPr lang="en-ZA" dirty="0" smtClean="0"/>
              <a:t>Inside-out</a:t>
            </a:r>
          </a:p>
          <a:p>
            <a:pPr marL="742950" indent="-742950">
              <a:buAutoNum type="alphaLcParenR"/>
            </a:pPr>
            <a:r>
              <a:rPr lang="en-ZA" dirty="0" smtClean="0"/>
              <a:t>Wait and see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6645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ZA" sz="5400" dirty="0"/>
              <a:t>Applying these ideas…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ZA" dirty="0"/>
              <a:t>Free writing prompts</a:t>
            </a:r>
            <a:r>
              <a:rPr lang="en-ZA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en-ZA" dirty="0"/>
              <a:t>When I am trying to lead a new change I tend to…</a:t>
            </a:r>
          </a:p>
          <a:p>
            <a:pPr lvl="0"/>
            <a:r>
              <a:rPr lang="en-ZA" dirty="0"/>
              <a:t>Identify the person/people you are struggling with the most, around a change issue. The kind of change they are going through is…</a:t>
            </a:r>
          </a:p>
          <a:p>
            <a:pPr lvl="0"/>
            <a:r>
              <a:rPr lang="en-ZA" dirty="0"/>
              <a:t>My approach to them </a:t>
            </a:r>
            <a:r>
              <a:rPr lang="en-ZA" dirty="0" smtClean="0"/>
              <a:t>tends to be…   but it could </a:t>
            </a:r>
            <a:r>
              <a:rPr lang="en-ZA" dirty="0"/>
              <a:t>be…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en-ZA" dirty="0"/>
              <a:t>Turn to your group and share some of your most interesting insights</a:t>
            </a:r>
            <a:r>
              <a:rPr lang="en-ZA"/>
              <a:t>. </a:t>
            </a:r>
            <a:endParaRPr lang="en-ZA" dirty="0" smtClean="0"/>
          </a:p>
          <a:p>
            <a:pPr lvl="0"/>
            <a:r>
              <a:rPr lang="en-ZA" dirty="0" smtClean="0"/>
              <a:t>Open discussion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7150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ZA" dirty="0"/>
              <a:t>Explore some key ideas and principles of change and the challenges of “managing change”</a:t>
            </a:r>
          </a:p>
          <a:p>
            <a:pPr lvl="0"/>
            <a:r>
              <a:rPr lang="en-ZA" dirty="0"/>
              <a:t>Grasp some interesting frameworks and learn some new questions</a:t>
            </a:r>
          </a:p>
          <a:p>
            <a:pPr lvl="0"/>
            <a:r>
              <a:rPr lang="en-ZA" dirty="0"/>
              <a:t>Apply what you have learnt to some of your own challenges</a:t>
            </a:r>
          </a:p>
          <a:p>
            <a:pPr lvl="0"/>
            <a:r>
              <a:rPr lang="en-ZA" dirty="0"/>
              <a:t>Learn a technique for helping people to work with change more developmentally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&lt;CDRA site&gt;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</a:rPr>
              <a:t>&lt;www.cdra.org.za&gt;</a:t>
            </a:r>
            <a:endParaRPr lang="en-US" u="sng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&lt;Barefoot Guide Connection&gt;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solidFill>
                  <a:schemeClr val="tx2"/>
                </a:solidFill>
              </a:rPr>
              <a:t>&lt;</a:t>
            </a:r>
            <a:r>
              <a:rPr lang="en-US" u="sng" dirty="0" smtClean="0">
                <a:solidFill>
                  <a:schemeClr val="tx2"/>
                </a:solidFill>
              </a:rPr>
              <a:t>www.barefootguide.org</a:t>
            </a:r>
            <a:r>
              <a:rPr lang="en-US" u="sng" dirty="0" smtClean="0">
                <a:solidFill>
                  <a:schemeClr val="tx2"/>
                </a:solidFill>
              </a:rPr>
              <a:t>&gt;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6600" dirty="0" smtClean="0"/>
              <a:t>“Better question… next steps” technique</a:t>
            </a:r>
            <a:endParaRPr lang="en-US" sz="6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ZA" dirty="0"/>
              <a:t>Write down three important “managing change challenges” that you are facing.  </a:t>
            </a:r>
          </a:p>
          <a:p>
            <a:pPr lvl="0"/>
            <a:r>
              <a:rPr lang="en-ZA" dirty="0"/>
              <a:t>Choose one of them and turn it into a question.  </a:t>
            </a:r>
          </a:p>
          <a:p>
            <a:pPr lvl="0"/>
            <a:r>
              <a:rPr lang="en-ZA" dirty="0"/>
              <a:t>Think of an experience you have had (or are having) that gave rise to this. Make notes.  </a:t>
            </a:r>
          </a:p>
          <a:p>
            <a:pPr lvl="0"/>
            <a:r>
              <a:rPr lang="en-ZA" dirty="0"/>
              <a:t>Share your question and experience with a neighbour.  Assist each other to reflect on the question and experience and then to improve or find a better question.  </a:t>
            </a:r>
          </a:p>
          <a:p>
            <a:pPr lvl="0"/>
            <a:r>
              <a:rPr lang="en-ZA" dirty="0"/>
              <a:t>Then decide what you are going </a:t>
            </a:r>
            <a:r>
              <a:rPr lang="en-ZA" u="sng" dirty="0"/>
              <a:t>to do next, towards</a:t>
            </a:r>
            <a:r>
              <a:rPr lang="en-ZA" dirty="0"/>
              <a:t> answering the question.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</a:t>
            </a:r>
            <a:r>
              <a:rPr lang="en-ZA" dirty="0" smtClean="0"/>
              <a:t>rocedure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7696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47865" y="1052737"/>
            <a:ext cx="5186536" cy="4128864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en-ZA" sz="7200" dirty="0" smtClean="0"/>
              <a:t>“</a:t>
            </a:r>
            <a:r>
              <a:rPr lang="en-ZA" sz="7200" dirty="0"/>
              <a:t>People don’t resist change. They resist being changed”.  </a:t>
            </a:r>
            <a:endParaRPr lang="en-ZA" sz="7200" dirty="0" smtClean="0"/>
          </a:p>
          <a:p>
            <a:endParaRPr lang="en-ZA" sz="7200" dirty="0"/>
          </a:p>
          <a:p>
            <a:r>
              <a:rPr lang="en-ZA" sz="7200" dirty="0" smtClean="0"/>
              <a:t>In </a:t>
            </a:r>
            <a:r>
              <a:rPr lang="en-ZA" sz="7200" dirty="0"/>
              <a:t>my experience…</a:t>
            </a:r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1593311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31840" y="1700808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lvl="0"/>
            <a:r>
              <a:rPr lang="en-ZA" sz="7200" dirty="0"/>
              <a:t>Key ideas and </a:t>
            </a:r>
            <a:r>
              <a:rPr lang="en-ZA" sz="7200" dirty="0" smtClean="0"/>
              <a:t>Principles</a:t>
            </a:r>
            <a:endParaRPr lang="en-ZA" sz="3900" dirty="0" smtClean="0"/>
          </a:p>
          <a:p>
            <a:pPr lvl="0"/>
            <a:endParaRPr lang="en-ZA" sz="3900" dirty="0" smtClean="0"/>
          </a:p>
          <a:p>
            <a:pPr lvl="0"/>
            <a:r>
              <a:rPr lang="en-ZA" sz="3900" dirty="0" smtClean="0"/>
              <a:t>(or simple truths we often forget)</a:t>
            </a:r>
            <a:endParaRPr lang="en-ZA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6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620689"/>
            <a:ext cx="8077200" cy="5273088"/>
          </a:xfrm>
        </p:spPr>
        <p:txBody>
          <a:bodyPr>
            <a:normAutofit/>
          </a:bodyPr>
          <a:lstStyle/>
          <a:p>
            <a:pPr lvl="0"/>
            <a:r>
              <a:rPr lang="en-ZA" dirty="0"/>
              <a:t>Change is </a:t>
            </a:r>
            <a:r>
              <a:rPr lang="en-ZA" dirty="0" smtClean="0"/>
              <a:t>a process not an event. Why is this obvious insight important?</a:t>
            </a:r>
          </a:p>
          <a:p>
            <a:pPr lvl="0"/>
            <a:r>
              <a:rPr lang="en-ZA" dirty="0" smtClean="0"/>
              <a:t>Change </a:t>
            </a:r>
            <a:r>
              <a:rPr lang="en-ZA" dirty="0"/>
              <a:t>is often a complex and paradoxical process, largely invisible to perception and </a:t>
            </a:r>
            <a:r>
              <a:rPr lang="en-ZA" dirty="0" smtClean="0"/>
              <a:t>understanding, </a:t>
            </a:r>
            <a:r>
              <a:rPr lang="en-ZA" dirty="0"/>
              <a:t>until after the </a:t>
            </a:r>
            <a:r>
              <a:rPr lang="en-ZA" dirty="0" smtClean="0"/>
              <a:t>fact (maybe).</a:t>
            </a:r>
            <a:endParaRPr lang="en-ZA" dirty="0"/>
          </a:p>
          <a:p>
            <a:pPr lvl="0"/>
            <a:r>
              <a:rPr lang="en-ZA" dirty="0" smtClean="0"/>
              <a:t>People are diverse. In what ways? What implications for change?</a:t>
            </a:r>
          </a:p>
          <a:p>
            <a:pPr lvl="0"/>
            <a:r>
              <a:rPr lang="en-ZA" dirty="0" smtClean="0"/>
              <a:t>“</a:t>
            </a:r>
            <a:r>
              <a:rPr lang="en-ZA" dirty="0"/>
              <a:t>People don’t resist change. They resist being changed” (Peter </a:t>
            </a:r>
            <a:r>
              <a:rPr lang="en-ZA" dirty="0" err="1"/>
              <a:t>Senge</a:t>
            </a:r>
            <a:r>
              <a:rPr lang="en-ZA" dirty="0"/>
              <a:t>) </a:t>
            </a:r>
          </a:p>
          <a:p>
            <a:pPr lv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7851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620689"/>
            <a:ext cx="8077200" cy="5273088"/>
          </a:xfrm>
        </p:spPr>
        <p:txBody>
          <a:bodyPr>
            <a:normAutofit fontScale="92500"/>
          </a:bodyPr>
          <a:lstStyle/>
          <a:p>
            <a:pPr lvl="0"/>
            <a:r>
              <a:rPr lang="en-ZA" dirty="0"/>
              <a:t>There is an increasing disjuncture between increasingly post-modern, fast changing, freedom-wanting, co-creative individuals and archaic, slow-changing controlling institutions, organisations and systems. How do we deal with this gap? How do we herd cats?</a:t>
            </a:r>
          </a:p>
          <a:p>
            <a:pPr lvl="0"/>
            <a:r>
              <a:rPr lang="en-ZA" dirty="0"/>
              <a:t>Change comes in many diverse forms and processes – observe and understand the underlying </a:t>
            </a:r>
            <a:r>
              <a:rPr lang="en-ZA" u="sng" dirty="0"/>
              <a:t>change conditions and change potential</a:t>
            </a:r>
            <a:r>
              <a:rPr lang="en-ZA" dirty="0"/>
              <a:t> </a:t>
            </a:r>
            <a:r>
              <a:rPr lang="en-ZA" dirty="0" smtClean="0"/>
              <a:t>before considering </a:t>
            </a:r>
            <a:r>
              <a:rPr lang="en-ZA" dirty="0"/>
              <a:t>appropriate </a:t>
            </a:r>
            <a:r>
              <a:rPr lang="en-ZA" dirty="0" smtClean="0"/>
              <a:t>interventions</a:t>
            </a:r>
            <a:endParaRPr lang="en-ZA" dirty="0"/>
          </a:p>
          <a:p>
            <a:pPr lvl="0"/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037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620689"/>
            <a:ext cx="8077200" cy="5273088"/>
          </a:xfrm>
        </p:spPr>
        <p:txBody>
          <a:bodyPr>
            <a:normAutofit/>
          </a:bodyPr>
          <a:lstStyle/>
          <a:p>
            <a:pPr lvl="0"/>
            <a:r>
              <a:rPr lang="en-ZA" dirty="0"/>
              <a:t>Good ideas and good feelings are seldom not enough. Change often requires </a:t>
            </a:r>
            <a:r>
              <a:rPr lang="en-ZA" u="sng" dirty="0"/>
              <a:t>the will to be </a:t>
            </a:r>
            <a:r>
              <a:rPr lang="en-ZA" u="sng" dirty="0" smtClean="0"/>
              <a:t>freed.</a:t>
            </a:r>
            <a:r>
              <a:rPr lang="en-ZA" dirty="0" smtClean="0"/>
              <a:t>  Resistance to lives most strongly in fear</a:t>
            </a:r>
            <a:r>
              <a:rPr lang="en-ZA" dirty="0"/>
              <a:t>, (self-) doubt and (self-) </a:t>
            </a:r>
            <a:r>
              <a:rPr lang="en-ZA" dirty="0" smtClean="0"/>
              <a:t>hatred. Examples?</a:t>
            </a:r>
            <a:endParaRPr lang="en-ZA" dirty="0"/>
          </a:p>
          <a:p>
            <a:r>
              <a:rPr lang="en-ZA" dirty="0"/>
              <a:t>Sometimes there is nothing </a:t>
            </a:r>
            <a:r>
              <a:rPr lang="en-ZA" u="sng" dirty="0"/>
              <a:t>you</a:t>
            </a:r>
            <a:r>
              <a:rPr lang="en-ZA" dirty="0"/>
              <a:t> can do, but wait until the time is ripe.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3017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OKFAmQ6LnTdkKqqzhwoa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Cm1higbyIl35Abad2Rj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1266</Words>
  <Application>Microsoft Office PowerPoint</Application>
  <PresentationFormat>On-screen Show (4:3)</PresentationFormat>
  <Paragraphs>135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Training</vt:lpstr>
      <vt:lpstr>Managing Change – UNHCR leadership development</vt:lpstr>
      <vt:lpstr>Objectives</vt:lpstr>
      <vt:lpstr>PowerPoint Presentation</vt:lpstr>
      <vt:lpstr>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Frameworks of change…</vt:lpstr>
      <vt:lpstr>Three types of change (conditions)</vt:lpstr>
      <vt:lpstr>Emergent Change</vt:lpstr>
      <vt:lpstr>Three types of change (conditions)</vt:lpstr>
      <vt:lpstr>Transformative change</vt:lpstr>
      <vt:lpstr>Nudge Theory – James Wilk</vt:lpstr>
      <vt:lpstr>Five change strategies</vt:lpstr>
      <vt:lpstr>Applying these ideas…</vt:lpstr>
      <vt:lpstr>Free writing prompts:</vt:lpstr>
      <vt:lpstr>Group work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2014-04-15T20:48:49Z</dcterms:created>
  <dcterms:modified xsi:type="dcterms:W3CDTF">2014-04-15T21:42:04Z</dcterms:modified>
</cp:coreProperties>
</file>